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1pPr>
    <a:lvl2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2pPr>
    <a:lvl3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3pPr>
    <a:lvl4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4pPr>
    <a:lvl5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5pPr>
    <a:lvl6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6pPr>
    <a:lvl7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7pPr>
    <a:lvl8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8pPr>
    <a:lvl9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entury Gothic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 b="def" i="def"/>
      <a:tcStyle>
        <a:tcBdr/>
        <a:fill>
          <a:solidFill>
            <a:srgbClr val="E6F5F3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 b="def" i="def"/>
      <a:tcStyle>
        <a:tcBdr/>
        <a:fill>
          <a:solidFill>
            <a:srgbClr val="F2F9E9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 b="def" i="def"/>
      <a:tcStyle>
        <a:tcBdr/>
        <a:fill>
          <a:solidFill>
            <a:srgbClr val="FCE8E9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212121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212121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38100" cap="flat">
              <a:solidFill>
                <a:srgbClr val="212121"/>
              </a:solidFill>
              <a:prstDash val="solid"/>
              <a:round/>
            </a:ln>
          </a:top>
          <a:bottom>
            <a:ln w="127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212121"/>
        </a:fontRef>
        <a:srgbClr val="212121"/>
      </a:tcTxStyle>
      <a:tcStyle>
        <a:tcBdr>
          <a:left>
            <a:ln w="12700" cap="flat">
              <a:solidFill>
                <a:srgbClr val="212121"/>
              </a:solidFill>
              <a:prstDash val="solid"/>
              <a:round/>
            </a:ln>
          </a:left>
          <a:right>
            <a:ln w="12700" cap="flat">
              <a:solidFill>
                <a:srgbClr val="212121"/>
              </a:solidFill>
              <a:prstDash val="solid"/>
              <a:round/>
            </a:ln>
          </a:right>
          <a:top>
            <a:ln w="12700" cap="flat">
              <a:solidFill>
                <a:srgbClr val="212121"/>
              </a:solidFill>
              <a:prstDash val="solid"/>
              <a:round/>
            </a:ln>
          </a:top>
          <a:bottom>
            <a:ln w="38100" cap="flat">
              <a:solidFill>
                <a:srgbClr val="212121"/>
              </a:solidFill>
              <a:prstDash val="solid"/>
              <a:round/>
            </a:ln>
          </a:bottom>
          <a:insideH>
            <a:ln w="12700" cap="flat">
              <a:solidFill>
                <a:srgbClr val="212121"/>
              </a:solidFill>
              <a:prstDash val="solid"/>
              <a:round/>
            </a:ln>
          </a:insideH>
          <a:insideV>
            <a:ln w="12700" cap="flat">
              <a:solidFill>
                <a:srgbClr val="212121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notesStyle>
    <a:lvl1pPr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1pPr>
    <a:lvl2pPr indent="228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2pPr>
    <a:lvl3pPr indent="457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3pPr>
    <a:lvl4pPr indent="685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4pPr>
    <a:lvl5pPr indent="9144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5pPr>
    <a:lvl6pPr indent="11430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6pPr>
    <a:lvl7pPr indent="13716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7pPr>
    <a:lvl8pPr indent="16002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8pPr>
    <a:lvl9pPr indent="1828800" defTabSz="457200" latinLnBrk="0">
      <a:defRPr sz="1200">
        <a:solidFill>
          <a:srgbClr val="FFFFFF"/>
        </a:solidFill>
        <a:latin typeface="+mn-lt"/>
        <a:ea typeface="+mn-ea"/>
        <a:cs typeface="+mn-cs"/>
        <a:sym typeface="Century Gothic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3" name="Shape 1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100" name="Shape 100"/>
          <p:cNvSpPr/>
          <p:nvPr>
            <p:ph type="pic" idx="13"/>
          </p:nvPr>
        </p:nvSpPr>
        <p:spPr>
          <a:xfrm>
            <a:off x="0" y="-2"/>
            <a:ext cx="12192001" cy="4800603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1" name="Shape 101"/>
          <p:cNvSpPr/>
          <p:nvPr>
            <p:ph type="body" sz="quarter" idx="1"/>
          </p:nvPr>
        </p:nvSpPr>
        <p:spPr>
          <a:xfrm>
            <a:off x="809999" y="5367337"/>
            <a:ext cx="10561420" cy="493714"/>
          </a:xfrm>
          <a:prstGeom prst="rect">
            <a:avLst/>
          </a:prstGeom>
        </p:spPr>
        <p:txBody>
          <a:bodyPr anchor="ctr"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/>
        </p:nvSpPr>
        <p:spPr>
          <a:xfrm>
            <a:off x="631696" y="1081455"/>
            <a:ext cx="6332419" cy="32391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10" name="Shape 110"/>
          <p:cNvSpPr/>
          <p:nvPr>
            <p:ph type="title"/>
          </p:nvPr>
        </p:nvSpPr>
        <p:spPr>
          <a:xfrm>
            <a:off x="850984" y="1238502"/>
            <a:ext cx="5893842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pPr/>
            <a:r>
              <a:t>Title Text</a:t>
            </a:r>
          </a:p>
        </p:txBody>
      </p:sp>
      <p:sp>
        <p:nvSpPr>
          <p:cNvPr id="111" name="Shape 111"/>
          <p:cNvSpPr/>
          <p:nvPr>
            <p:ph type="body" sz="quarter" idx="1"/>
          </p:nvPr>
        </p:nvSpPr>
        <p:spPr>
          <a:xfrm>
            <a:off x="853189" y="4443679"/>
            <a:ext cx="5891639" cy="713243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2" name="Shape 112"/>
          <p:cNvSpPr/>
          <p:nvPr>
            <p:ph type="body" sz="quarter" idx="13"/>
          </p:nvPr>
        </p:nvSpPr>
        <p:spPr>
          <a:xfrm>
            <a:off x="7574642" y="1081454"/>
            <a:ext cx="3810003" cy="4075469"/>
          </a:xfrm>
          <a:prstGeom prst="rect">
            <a:avLst/>
          </a:prstGeom>
        </p:spPr>
        <p:txBody>
          <a:bodyPr/>
          <a:lstStyle/>
          <a:p>
            <a:pPr marL="342900" indent="-342900">
              <a:buClr>
                <a:schemeClr val="accent1"/>
              </a:buClr>
              <a:buSzPct val="100000"/>
              <a:buFont typeface="Wingdings 2"/>
              <a:buChar char=""/>
            </a:pPr>
          </a:p>
        </p:txBody>
      </p:sp>
      <p:sp>
        <p:nvSpPr>
          <p:cNvPr id="113" name="Shape 1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/>
        </p:nvSpPr>
        <p:spPr>
          <a:xfrm>
            <a:off x="1140882" y="2286585"/>
            <a:ext cx="4895119" cy="2503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21" name="Shape 121"/>
          <p:cNvSpPr/>
          <p:nvPr>
            <p:ph type="title"/>
          </p:nvPr>
        </p:nvSpPr>
        <p:spPr>
          <a:xfrm>
            <a:off x="1357087" y="2435955"/>
            <a:ext cx="4382524" cy="2007792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2" name="Shape 122"/>
          <p:cNvSpPr/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3" name="Shape 1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/>
        </p:nvSpPr>
        <p:spPr>
          <a:xfrm>
            <a:off x="0" y="-2"/>
            <a:ext cx="12192001" cy="2185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31" name="Shape 13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32" name="Shape 132"/>
          <p:cNvSpPr/>
          <p:nvPr>
            <p:ph type="body" idx="1"/>
          </p:nvPr>
        </p:nvSpPr>
        <p:spPr>
          <a:xfrm>
            <a:off x="809999" y="2184400"/>
            <a:ext cx="10563287" cy="3674399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</a:lvl2pPr>
            <a:lvl3pPr>
              <a:buClr>
                <a:schemeClr val="accent1"/>
              </a:buClr>
              <a:buFont typeface="Wingdings 2"/>
            </a:lvl3pPr>
            <a:lvl4pPr>
              <a:buClr>
                <a:schemeClr val="accent1"/>
              </a:buClr>
              <a:buFont typeface="Wingdings 2"/>
            </a:lvl4pPr>
            <a:lvl5pPr>
              <a:buClr>
                <a:schemeClr val="accent1"/>
              </a:buClr>
              <a:buFont typeface="Wingdings 2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3" name="Shape 13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/>
        </p:nvSpPr>
        <p:spPr>
          <a:xfrm>
            <a:off x="7669651" y="446087"/>
            <a:ext cx="4522351" cy="5414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Shape 141"/>
          <p:cNvSpPr/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xfrm>
            <a:off x="809999" y="446089"/>
            <a:ext cx="6611542" cy="541496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</a:lvl2pPr>
            <a:lvl3pPr>
              <a:buClr>
                <a:schemeClr val="accent1"/>
              </a:buClr>
              <a:buFont typeface="Wingdings 2"/>
            </a:lvl3pPr>
            <a:lvl4pPr>
              <a:buClr>
                <a:schemeClr val="accent1"/>
              </a:buClr>
              <a:buFont typeface="Wingdings 2"/>
            </a:lvl4pPr>
            <a:lvl5pPr>
              <a:buClr>
                <a:schemeClr val="accent1"/>
              </a:buClr>
              <a:buFont typeface="Wingdings 2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/>
        </p:nvSpPr>
        <p:spPr>
          <a:xfrm>
            <a:off x="-1" y="-2"/>
            <a:ext cx="12192005" cy="2185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2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1" name="Shape 15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</a:lvl2pPr>
            <a:lvl3pPr>
              <a:buClr>
                <a:schemeClr val="accent1"/>
              </a:buClr>
              <a:buFont typeface="Wingdings 2"/>
            </a:lvl3pPr>
            <a:lvl4pPr>
              <a:buClr>
                <a:schemeClr val="accent1"/>
              </a:buClr>
              <a:buFont typeface="Wingdings 2"/>
            </a:lvl4pPr>
            <a:lvl5pPr>
              <a:buClr>
                <a:schemeClr val="accent1"/>
              </a:buClr>
              <a:buFont typeface="Wingdings 2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3" name="Shape 1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/>
        </p:nvSpPr>
        <p:spPr>
          <a:xfrm>
            <a:off x="0" y="-2"/>
            <a:ext cx="12192001" cy="2185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" name="Shape 2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23" name="Shape 23"/>
          <p:cNvSpPr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</a:lvl2pPr>
            <a:lvl3pPr>
              <a:buClr>
                <a:schemeClr val="accent1"/>
              </a:buClr>
              <a:buFont typeface="Wingdings 2"/>
            </a:lvl3pPr>
            <a:lvl4pPr>
              <a:buClr>
                <a:schemeClr val="accent1"/>
              </a:buClr>
              <a:buFont typeface="Wingdings 2"/>
            </a:lvl4pPr>
            <a:lvl5pPr>
              <a:buClr>
                <a:schemeClr val="accent1"/>
              </a:buClr>
              <a:buFont typeface="Wingdings 2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0"/>
            <a:ext cx="12192001" cy="520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Shape 32"/>
          <p:cNvSpPr/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pPr/>
            <a:r>
              <a:t>Title Text</a:t>
            </a:r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809999" y="5281200"/>
            <a:ext cx="10561420" cy="433957"/>
          </a:xfrm>
          <a:prstGeom prst="rect">
            <a:avLst/>
          </a:prstGeom>
        </p:spPr>
        <p:txBody>
          <a:bodyPr/>
          <a:lstStyle>
            <a:lvl1pPr algn="r"/>
            <a:lvl2pPr algn="r"/>
            <a:lvl3pPr algn="r"/>
            <a:lvl4pPr algn="r"/>
            <a:lvl5pPr algn="r"/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4" name="Shape 3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/>
        </p:nvSpPr>
        <p:spPr>
          <a:xfrm>
            <a:off x="0" y="-2"/>
            <a:ext cx="12192001" cy="2185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2" name="Shape 4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43" name="Shape 43"/>
          <p:cNvSpPr/>
          <p:nvPr>
            <p:ph type="body" sz="half" idx="1"/>
          </p:nvPr>
        </p:nvSpPr>
        <p:spPr>
          <a:xfrm>
            <a:off x="818712" y="2222287"/>
            <a:ext cx="5185875" cy="3638764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</a:lvl2pPr>
            <a:lvl3pPr>
              <a:buClr>
                <a:schemeClr val="accent1"/>
              </a:buClr>
              <a:buFont typeface="Wingdings 2"/>
            </a:lvl3pPr>
            <a:lvl4pPr>
              <a:buClr>
                <a:schemeClr val="accent1"/>
              </a:buClr>
              <a:buFont typeface="Wingdings 2"/>
            </a:lvl4pPr>
            <a:lvl5pPr>
              <a:buClr>
                <a:schemeClr val="accent1"/>
              </a:buClr>
              <a:buFont typeface="Wingdings 2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>
            <a:off x="0" y="-2"/>
            <a:ext cx="12192001" cy="2185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2" name="Shape 5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53" name="Shape 53"/>
          <p:cNvSpPr/>
          <p:nvPr>
            <p:ph type="body" sz="quarter" idx="1"/>
          </p:nvPr>
        </p:nvSpPr>
        <p:spPr>
          <a:xfrm>
            <a:off x="814727" y="2174875"/>
            <a:ext cx="5189859" cy="576263"/>
          </a:xfrm>
          <a:prstGeom prst="rect">
            <a:avLst/>
          </a:prstGeom>
        </p:spPr>
        <p:txBody>
          <a:bodyPr anchor="b"/>
          <a:lstStyle>
            <a:lvl1pPr algn="ctr">
              <a:defRPr sz="2000"/>
            </a:lvl1pPr>
            <a:lvl2pPr marL="814386" indent="-357186" algn="ctr">
              <a:defRPr sz="2000"/>
            </a:lvl2pPr>
            <a:lvl3pPr marL="1240971" indent="-326571" algn="ctr">
              <a:defRPr sz="2000"/>
            </a:lvl3pPr>
            <a:lvl4pPr marL="1752600" indent="-381000" algn="ctr">
              <a:defRPr sz="2000"/>
            </a:lvl4pPr>
            <a:lvl5pPr marL="2209800" indent="-381000" algn="ctr">
              <a:defRPr sz="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4" name="Shape 54"/>
          <p:cNvSpPr/>
          <p:nvPr>
            <p:ph type="body" sz="quarter" idx="13"/>
          </p:nvPr>
        </p:nvSpPr>
        <p:spPr>
          <a:xfrm>
            <a:off x="6187414" y="2174874"/>
            <a:ext cx="5194585" cy="576265"/>
          </a:xfrm>
          <a:prstGeom prst="rect">
            <a:avLst/>
          </a:prstGeom>
        </p:spPr>
        <p:txBody>
          <a:bodyPr anchor="b"/>
          <a:lstStyle/>
          <a:p>
            <a:pPr marL="342900" indent="-342900">
              <a:buClr>
                <a:schemeClr val="accent1"/>
              </a:buClr>
              <a:buSzPct val="100000"/>
              <a:buFont typeface="Wingdings 2"/>
              <a:buChar char=""/>
            </a:pP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-2"/>
            <a:ext cx="12192001" cy="21859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" name="Shape 6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1073150" y="446086"/>
            <a:ext cx="3547535" cy="18146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Shape 79"/>
          <p:cNvSpPr/>
          <p:nvPr>
            <p:ph type="title"/>
          </p:nvPr>
        </p:nvSpPr>
        <p:spPr>
          <a:xfrm>
            <a:off x="1073150" y="446087"/>
            <a:ext cx="3547536" cy="1618398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pPr/>
            <a:r>
              <a:t>Title Text</a:t>
            </a:r>
          </a:p>
        </p:txBody>
      </p:sp>
      <p:sp>
        <p:nvSpPr>
          <p:cNvPr id="80" name="Shape 80"/>
          <p:cNvSpPr/>
          <p:nvPr>
            <p:ph type="body" idx="1"/>
          </p:nvPr>
        </p:nvSpPr>
        <p:spPr>
          <a:xfrm>
            <a:off x="4855633" y="446087"/>
            <a:ext cx="6252634" cy="5414965"/>
          </a:xfrm>
          <a:prstGeom prst="rect">
            <a:avLst/>
          </a:prstGeom>
        </p:spPr>
        <p:txBody>
          <a:bodyPr anchor="ctr"/>
          <a:lstStyle>
            <a:lvl1pPr marL="342900" indent="-342900">
              <a:buClr>
                <a:schemeClr val="accent1"/>
              </a:buClr>
              <a:buSzPct val="100000"/>
              <a:buFont typeface="Wingdings 2"/>
              <a:buChar char=""/>
            </a:lvl1pPr>
            <a:lvl2pPr>
              <a:buClr>
                <a:schemeClr val="accent1"/>
              </a:buClr>
              <a:buFont typeface="Wingdings 2"/>
            </a:lvl2pPr>
            <a:lvl3pPr>
              <a:buClr>
                <a:schemeClr val="accent1"/>
              </a:buClr>
              <a:buFont typeface="Wingdings 2"/>
            </a:lvl3pPr>
            <a:lvl4pPr>
              <a:buClr>
                <a:schemeClr val="accent1"/>
              </a:buClr>
              <a:buFont typeface="Wingdings 2"/>
            </a:lvl4pPr>
            <a:lvl5pPr>
              <a:buClr>
                <a:schemeClr val="accent1"/>
              </a:buClr>
              <a:buFont typeface="Wingdings 2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1" name="Shape 81"/>
          <p:cNvSpPr/>
          <p:nvPr>
            <p:ph type="body" sz="quarter" idx="13"/>
          </p:nvPr>
        </p:nvSpPr>
        <p:spPr>
          <a:xfrm>
            <a:off x="1073150" y="2260737"/>
            <a:ext cx="3547536" cy="3600313"/>
          </a:xfrm>
          <a:prstGeom prst="rect">
            <a:avLst/>
          </a:prstGeom>
        </p:spPr>
        <p:txBody>
          <a:bodyPr anchor="ctr"/>
          <a:lstStyle/>
          <a:p>
            <a:pPr marL="342900" indent="-342900">
              <a:buClr>
                <a:schemeClr val="accent1"/>
              </a:buClr>
              <a:buSzPct val="100000"/>
              <a:buFont typeface="Wingdings 2"/>
              <a:buChar char=""/>
            </a:pPr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type="title"/>
          </p:nvPr>
        </p:nvSpPr>
        <p:spPr>
          <a:xfrm>
            <a:off x="814727" y="727522"/>
            <a:ext cx="4852990" cy="1617165"/>
          </a:xfrm>
          <a:prstGeom prst="rect">
            <a:avLst/>
          </a:prstGeom>
        </p:spPr>
        <p:txBody>
          <a:bodyPr/>
          <a:lstStyle>
            <a:lvl1pPr>
              <a:defRPr b="0" sz="2400"/>
            </a:lvl1pPr>
          </a:lstStyle>
          <a:p>
            <a:pPr/>
            <a:r>
              <a:t>Title Text</a:t>
            </a:r>
          </a:p>
        </p:txBody>
      </p:sp>
      <p:sp>
        <p:nvSpPr>
          <p:cNvPr id="90" name="Shape 90"/>
          <p:cNvSpPr/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Shape 91"/>
          <p:cNvSpPr/>
          <p:nvPr>
            <p:ph type="body" sz="half" idx="1"/>
          </p:nvPr>
        </p:nvSpPr>
        <p:spPr>
          <a:xfrm>
            <a:off x="814727" y="2344684"/>
            <a:ext cx="4852990" cy="3516365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671512" indent="-214312">
              <a:defRPr sz="1200"/>
            </a:lvl2pPr>
            <a:lvl3pPr marL="1110342" indent="-195942">
              <a:defRPr sz="1200"/>
            </a:lvl3pPr>
            <a:lvl4pPr marL="1600200" indent="-228600">
              <a:defRPr sz="1200"/>
            </a:lvl4pPr>
            <a:lvl5pPr marL="2057400" indent="-228600">
              <a:defRPr sz="1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2" name="Shape 92"/>
          <p:cNvSpPr/>
          <p:nvPr>
            <p:ph type="sldNum" sz="quarter" idx="2"/>
          </p:nvPr>
        </p:nvSpPr>
        <p:spPr>
          <a:xfrm>
            <a:off x="5609010" y="6080088"/>
            <a:ext cx="315834" cy="326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3176"/>
            <a:ext cx="12192001" cy="52038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8" tIns="45718" rIns="45718" bIns="45718"/>
          <a:lstStyle/>
          <a:p>
            <a:pPr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b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809999" y="5280847"/>
            <a:ext cx="10572003" cy="43497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1424654" y="6080088"/>
            <a:ext cx="315834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</p:sldLayoutIdLst>
  <p:transition xmlns:p14="http://schemas.microsoft.com/office/powerpoint/2010/main" spd="med" advClick="1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5400" u="none">
          <a:ln>
            <a:noFill/>
          </a:ln>
          <a:solidFill>
            <a:srgbClr val="FEFEFE"/>
          </a:solidFill>
          <a:uFillTx/>
          <a:latin typeface="+mn-lt"/>
          <a:ea typeface="+mn-ea"/>
          <a:cs typeface="+mn-cs"/>
          <a:sym typeface="Century Gothic"/>
        </a:defRPr>
      </a:lvl9pPr>
    </p:titleStyle>
    <p:bodyStyle>
      <a:lvl1pPr marL="0" marR="0" indent="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"/>
        <a:tabLst/>
        <a:defRPr b="0" baseline="0" cap="none" i="0" spc="0" strike="noStrike" sz="1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7.tif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8.tif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29.tif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0.tif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1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2.tif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3.tif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4.tif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5.tif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6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7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8.tif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9.tif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0.tif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1.tif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tif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3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6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810001" y="1449147"/>
            <a:ext cx="10572000" cy="2971052"/>
          </a:xfrm>
          <a:prstGeom prst="rect">
            <a:avLst/>
          </a:prstGeom>
        </p:spPr>
        <p:txBody>
          <a:bodyPr/>
          <a:lstStyle/>
          <a:p>
            <a:pPr/>
            <a:r>
              <a:t>React </a:t>
            </a:r>
          </a:p>
        </p:txBody>
      </p:sp>
      <p:sp>
        <p:nvSpPr>
          <p:cNvPr id="163" name="Shape 163"/>
          <p:cNvSpPr/>
          <p:nvPr>
            <p:ph type="body" sz="quarter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</p:spPr>
        <p:txBody>
          <a:bodyPr/>
          <a:lstStyle/>
          <a:p>
            <a:pPr/>
            <a:r>
              <a:t>Intro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 transition complexity</a:t>
            </a:r>
          </a:p>
        </p:txBody>
      </p:sp>
      <p:pic>
        <p:nvPicPr>
          <p:cNvPr id="195" name="image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64566" y="2250488"/>
            <a:ext cx="8716348" cy="431158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React’s Design</a:t>
            </a:r>
          </a:p>
        </p:txBody>
      </p:sp>
      <p:sp>
        <p:nvSpPr>
          <p:cNvPr id="198" name="Shape 198"/>
          <p:cNvSpPr/>
          <p:nvPr>
            <p:ph type="body" idx="1"/>
          </p:nvPr>
        </p:nvSpPr>
        <p:spPr>
          <a:xfrm>
            <a:off x="818710" y="2222287"/>
            <a:ext cx="10554577" cy="363651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Rebuild the whole DOM, for every change</a:t>
            </a: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  <a:r>
              <a:t>Sounds expensive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Virtual DOM</a:t>
            </a:r>
          </a:p>
        </p:txBody>
      </p:sp>
      <p:pic>
        <p:nvPicPr>
          <p:cNvPr id="201" name="image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14196" y="2222500"/>
            <a:ext cx="8341570" cy="449343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204" name="Shape 204"/>
          <p:cNvSpPr/>
          <p:nvPr>
            <p:ph type="body" idx="1"/>
          </p:nvPr>
        </p:nvSpPr>
        <p:spPr>
          <a:xfrm>
            <a:off x="818710" y="2222287"/>
            <a:ext cx="10554577" cy="3636513"/>
          </a:xfrm>
          <a:prstGeom prst="rect">
            <a:avLst/>
          </a:prstGeom>
        </p:spPr>
        <p:txBody>
          <a:bodyPr/>
          <a:lstStyle/>
          <a:p>
            <a:pPr/>
            <a:r>
              <a:t>Quite simple</a:t>
            </a:r>
          </a:p>
          <a:p>
            <a:pPr/>
            <a:r>
              <a:t>High scalable</a:t>
            </a:r>
          </a:p>
          <a:p>
            <a:pPr/>
            <a:r>
              <a:t>Good performance</a:t>
            </a:r>
          </a:p>
        </p:txBody>
      </p:sp>
      <p:pic>
        <p:nvPicPr>
          <p:cNvPr id="205" name="image1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3502" y="2222287"/>
            <a:ext cx="1008448" cy="101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Companies that used React</a:t>
            </a:r>
          </a:p>
        </p:txBody>
      </p:sp>
      <p:pic>
        <p:nvPicPr>
          <p:cNvPr id="208" name="image1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42186" y="2222500"/>
            <a:ext cx="8238931" cy="446174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Installation</a:t>
            </a:r>
          </a:p>
        </p:txBody>
      </p:sp>
      <p:pic>
        <p:nvPicPr>
          <p:cNvPr id="211" name="image1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1798" y="2269151"/>
            <a:ext cx="8008402" cy="433601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Hello world</a:t>
            </a:r>
          </a:p>
        </p:txBody>
      </p:sp>
      <p:pic>
        <p:nvPicPr>
          <p:cNvPr id="214" name="image1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179" y="2231830"/>
            <a:ext cx="8089642" cy="450627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Render into DOM</a:t>
            </a:r>
          </a:p>
        </p:txBody>
      </p:sp>
      <p:pic>
        <p:nvPicPr>
          <p:cNvPr id="217" name="image1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6747" y="2222500"/>
            <a:ext cx="7878506" cy="451559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React element</a:t>
            </a:r>
          </a:p>
        </p:txBody>
      </p:sp>
      <p:pic>
        <p:nvPicPr>
          <p:cNvPr id="220" name="image1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2166" y="2231831"/>
            <a:ext cx="7667664" cy="4549920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Structure of React Element</a:t>
            </a:r>
          </a:p>
        </p:txBody>
      </p:sp>
      <p:pic>
        <p:nvPicPr>
          <p:cNvPr id="223" name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5745" y="2231830"/>
            <a:ext cx="7380507" cy="4430458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66" name="Shape 166"/>
          <p:cNvSpPr/>
          <p:nvPr>
            <p:ph type="body" idx="1"/>
          </p:nvPr>
        </p:nvSpPr>
        <p:spPr>
          <a:xfrm>
            <a:off x="818710" y="2222287"/>
            <a:ext cx="10554577" cy="3636513"/>
          </a:xfrm>
          <a:prstGeom prst="rect">
            <a:avLst/>
          </a:prstGeom>
        </p:spPr>
        <p:txBody>
          <a:bodyPr/>
          <a:lstStyle/>
          <a:p>
            <a:pPr/>
            <a:r>
              <a:t>Intro to React library</a:t>
            </a:r>
          </a:p>
          <a:p>
            <a:pPr/>
            <a:r>
              <a:t>React ‘Hello world’</a:t>
            </a:r>
          </a:p>
          <a:p>
            <a:pPr/>
            <a:r>
              <a:t>What is React element</a:t>
            </a:r>
          </a:p>
          <a:p>
            <a:pPr/>
            <a:r>
              <a:t>JSX syntax</a:t>
            </a:r>
          </a:p>
          <a:p>
            <a:pPr/>
            <a:r>
              <a:t>Intro to Components (props and state)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Example with children</a:t>
            </a:r>
          </a:p>
        </p:txBody>
      </p:sp>
      <p:pic>
        <p:nvPicPr>
          <p:cNvPr id="226" name="image1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0826" y="2222500"/>
            <a:ext cx="7450347" cy="45354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Structure of react tree</a:t>
            </a:r>
          </a:p>
        </p:txBody>
      </p:sp>
      <p:pic>
        <p:nvPicPr>
          <p:cNvPr id="229" name="image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55324" y="2231830"/>
            <a:ext cx="7481349" cy="4521521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Updating the rendered element</a:t>
            </a:r>
          </a:p>
        </p:txBody>
      </p:sp>
      <p:pic>
        <p:nvPicPr>
          <p:cNvPr id="232" name="image1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6183" y="2238483"/>
            <a:ext cx="7777375" cy="44814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HTML vs React.createElement()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xfrm>
            <a:off x="818711" y="2222287"/>
            <a:ext cx="10554577" cy="36365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36" name="image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64388" y="2271911"/>
            <a:ext cx="7756653" cy="44526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Why do we need JSX?</a:t>
            </a:r>
          </a:p>
        </p:txBody>
      </p:sp>
      <p:pic>
        <p:nvPicPr>
          <p:cNvPr id="239" name="image2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8312" y="2216280"/>
            <a:ext cx="8115375" cy="4514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JSX -&gt; JS</a:t>
            </a:r>
          </a:p>
        </p:txBody>
      </p:sp>
      <p:pic>
        <p:nvPicPr>
          <p:cNvPr id="242" name="image2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723" y="2199692"/>
            <a:ext cx="7904553" cy="45186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JSX Basic</a:t>
            </a:r>
          </a:p>
        </p:txBody>
      </p:sp>
      <p:pic>
        <p:nvPicPr>
          <p:cNvPr id="245" name="image2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9209" y="2241419"/>
            <a:ext cx="8042183" cy="46165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JSX Tricks</a:t>
            </a:r>
          </a:p>
        </p:txBody>
      </p:sp>
      <p:pic>
        <p:nvPicPr>
          <p:cNvPr id="248" name="image2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64132" y="2288019"/>
            <a:ext cx="7962391" cy="446523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JSX is an expression</a:t>
            </a:r>
          </a:p>
        </p:txBody>
      </p:sp>
      <p:pic>
        <p:nvPicPr>
          <p:cNvPr id="251" name="image2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2500" y="2493597"/>
            <a:ext cx="7747001" cy="37338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JavaScript expression in JSX</a:t>
            </a:r>
          </a:p>
        </p:txBody>
      </p:sp>
      <p:pic>
        <p:nvPicPr>
          <p:cNvPr id="254" name="image2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85973" y="2924231"/>
            <a:ext cx="8220053" cy="27208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Prerequisites</a:t>
            </a:r>
          </a:p>
        </p:txBody>
      </p:sp>
      <p:pic>
        <p:nvPicPr>
          <p:cNvPr id="169" name="image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24950" y="2269151"/>
            <a:ext cx="9395929" cy="437953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JavaScript expression in JSX</a:t>
            </a:r>
          </a:p>
        </p:txBody>
      </p:sp>
      <p:pic>
        <p:nvPicPr>
          <p:cNvPr id="257" name="image2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25431" y="2276563"/>
            <a:ext cx="8141137" cy="4446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JavaScript expression in JSX</a:t>
            </a:r>
          </a:p>
        </p:txBody>
      </p:sp>
      <p:pic>
        <p:nvPicPr>
          <p:cNvPr id="260" name="image2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6913" y="2418444"/>
            <a:ext cx="7438174" cy="4294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JavaScript expression in JSX</a:t>
            </a:r>
          </a:p>
        </p:txBody>
      </p:sp>
      <p:pic>
        <p:nvPicPr>
          <p:cNvPr id="263" name="image2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2066" y="2208762"/>
            <a:ext cx="8387868" cy="4595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String literals and default value</a:t>
            </a:r>
          </a:p>
        </p:txBody>
      </p:sp>
      <p:pic>
        <p:nvPicPr>
          <p:cNvPr id="266" name="image3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7683" y="2240626"/>
            <a:ext cx="8256633" cy="44961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Booleans, null, undefined are ignored</a:t>
            </a:r>
          </a:p>
        </p:txBody>
      </p:sp>
      <p:pic>
        <p:nvPicPr>
          <p:cNvPr id="269" name="image3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80627" y="2370928"/>
            <a:ext cx="5230745" cy="44516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Rendering a list of JSX expressions</a:t>
            </a:r>
          </a:p>
        </p:txBody>
      </p:sp>
      <p:pic>
        <p:nvPicPr>
          <p:cNvPr id="272" name="image3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30152" y="2287965"/>
            <a:ext cx="7731697" cy="44639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JSX common mistake</a:t>
            </a:r>
          </a:p>
        </p:txBody>
      </p:sp>
      <p:pic>
        <p:nvPicPr>
          <p:cNvPr id="275" name="image3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16484" y="2231114"/>
            <a:ext cx="8159033" cy="4504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JSX tips</a:t>
            </a:r>
          </a:p>
        </p:txBody>
      </p:sp>
      <p:pic>
        <p:nvPicPr>
          <p:cNvPr id="278" name="image3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07396" y="2294181"/>
            <a:ext cx="8177208" cy="44124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JSX styles</a:t>
            </a:r>
          </a:p>
        </p:txBody>
      </p:sp>
      <p:pic>
        <p:nvPicPr>
          <p:cNvPr id="281" name="image3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0058" y="2296135"/>
            <a:ext cx="8091885" cy="43061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Handling events</a:t>
            </a:r>
          </a:p>
        </p:txBody>
      </p:sp>
      <p:pic>
        <p:nvPicPr>
          <p:cNvPr id="284" name="image3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8404" y="2245549"/>
            <a:ext cx="7895192" cy="43135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Intro to react</a:t>
            </a:r>
          </a:p>
        </p:txBody>
      </p:sp>
      <p:pic>
        <p:nvPicPr>
          <p:cNvPr id="172" name="image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9386" y="2278481"/>
            <a:ext cx="8080312" cy="417653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Simple functional component</a:t>
            </a:r>
          </a:p>
        </p:txBody>
      </p:sp>
      <p:pic>
        <p:nvPicPr>
          <p:cNvPr id="287" name="image3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6468" y="2413446"/>
            <a:ext cx="8519039" cy="3479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Rendering component</a:t>
            </a:r>
          </a:p>
        </p:txBody>
      </p:sp>
      <p:sp>
        <p:nvSpPr>
          <p:cNvPr id="290" name="Shape 290"/>
          <p:cNvSpPr/>
          <p:nvPr>
            <p:ph type="body" idx="1"/>
          </p:nvPr>
        </p:nvSpPr>
        <p:spPr>
          <a:xfrm>
            <a:off x="818711" y="2222287"/>
            <a:ext cx="10554577" cy="3636513"/>
          </a:xfrm>
          <a:prstGeom prst="rect">
            <a:avLst/>
          </a:prstGeom>
        </p:spPr>
        <p:txBody>
          <a:bodyPr/>
          <a:lstStyle/>
          <a:p>
            <a:pPr/>
            <a:r>
              <a:t>We call ReactDOM.render() with &lt;Welcome name=‘Nick’&gt; element</a:t>
            </a:r>
          </a:p>
          <a:p>
            <a:pPr/>
            <a:r>
              <a:t>React calls Welcome component with {name:’Nick’} as props</a:t>
            </a:r>
          </a:p>
          <a:p>
            <a:pPr/>
            <a:r>
              <a:t>Our Welcome component returns &lt;h1&gt;Hello, Nick&lt;/h1&gt; element as result</a:t>
            </a:r>
          </a:p>
          <a:p>
            <a:pPr/>
            <a:r>
              <a:t>ReactDom efficiently updates DOM to match &lt;h1&gt;Hello, Nick&lt;/h1&gt;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Composing of components</a:t>
            </a:r>
          </a:p>
        </p:txBody>
      </p:sp>
      <p:pic>
        <p:nvPicPr>
          <p:cNvPr id="293" name="image3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0678" y="2279284"/>
            <a:ext cx="7890643" cy="4519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Composing of components</a:t>
            </a:r>
          </a:p>
        </p:txBody>
      </p:sp>
      <p:pic>
        <p:nvPicPr>
          <p:cNvPr id="296" name="image3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35082" y="2358008"/>
            <a:ext cx="6121836" cy="4311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Class component</a:t>
            </a:r>
          </a:p>
        </p:txBody>
      </p:sp>
      <p:pic>
        <p:nvPicPr>
          <p:cNvPr id="299" name="image4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41861" y="2304282"/>
            <a:ext cx="7708278" cy="43768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How to update class component</a:t>
            </a:r>
          </a:p>
        </p:txBody>
      </p:sp>
      <p:pic>
        <p:nvPicPr>
          <p:cNvPr id="302" name="image4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02802" y="2337168"/>
            <a:ext cx="7386396" cy="44265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Updating of React application</a:t>
            </a:r>
          </a:p>
        </p:txBody>
      </p:sp>
      <p:pic>
        <p:nvPicPr>
          <p:cNvPr id="305" name="image4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1398" y="2350516"/>
            <a:ext cx="6869203" cy="4424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ES6 and ES5 in Components</a:t>
            </a:r>
          </a:p>
        </p:txBody>
      </p:sp>
      <p:pic>
        <p:nvPicPr>
          <p:cNvPr id="308" name="image4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5489" y="2309833"/>
            <a:ext cx="7961022" cy="43746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Notification widget</a:t>
            </a:r>
          </a:p>
        </p:txBody>
      </p:sp>
      <p:pic>
        <p:nvPicPr>
          <p:cNvPr id="175" name="image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491" y="2362463"/>
            <a:ext cx="7415016" cy="36369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Notification widget</a:t>
            </a:r>
          </a:p>
        </p:txBody>
      </p:sp>
      <p:pic>
        <p:nvPicPr>
          <p:cNvPr id="178" name="image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491" y="2362463"/>
            <a:ext cx="7415016" cy="36369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  <p:pic>
        <p:nvPicPr>
          <p:cNvPr id="179" name="image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8491" y="2362466"/>
            <a:ext cx="7424071" cy="3730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Notification widget</a:t>
            </a:r>
          </a:p>
        </p:txBody>
      </p:sp>
      <p:pic>
        <p:nvPicPr>
          <p:cNvPr id="182" name="image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491" y="2362463"/>
            <a:ext cx="7415016" cy="36369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  <p:pic>
        <p:nvPicPr>
          <p:cNvPr id="183" name="image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8491" y="2362466"/>
            <a:ext cx="7343340" cy="3689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image5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52734" y="2286280"/>
            <a:ext cx="7879630" cy="38422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Notification widget</a:t>
            </a:r>
          </a:p>
        </p:txBody>
      </p:sp>
      <p:pic>
        <p:nvPicPr>
          <p:cNvPr id="187" name="image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8491" y="2362463"/>
            <a:ext cx="7415016" cy="3636965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  <p:pic>
        <p:nvPicPr>
          <p:cNvPr id="188" name="image4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88491" y="2362466"/>
            <a:ext cx="7343340" cy="3689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image6.ti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226160" y="2255029"/>
            <a:ext cx="7668001" cy="41594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State transition complexity</a:t>
            </a:r>
          </a:p>
        </p:txBody>
      </p:sp>
      <p:pic>
        <p:nvPicPr>
          <p:cNvPr id="192" name="image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4153" y="2222500"/>
            <a:ext cx="7707089" cy="43929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Quotable">
  <a:themeElements>
    <a:clrScheme name="Quotabl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Quotable">
      <a:majorFont>
        <a:latin typeface="Helvetica"/>
        <a:ea typeface="Helvetica"/>
        <a:cs typeface="Helvetica"/>
      </a:majorFont>
      <a:minorFont>
        <a:latin typeface="Century Gothic"/>
        <a:ea typeface="Century Gothic"/>
        <a:cs typeface="Century Gothic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212121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